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318" r:id="rId5"/>
    <p:sldId id="286" r:id="rId6"/>
    <p:sldId id="283" r:id="rId7"/>
    <p:sldId id="309" r:id="rId8"/>
    <p:sldId id="281" r:id="rId9"/>
    <p:sldId id="290" r:id="rId10"/>
    <p:sldId id="325" r:id="rId11"/>
    <p:sldId id="263" r:id="rId12"/>
    <p:sldId id="320" r:id="rId13"/>
    <p:sldId id="319" r:id="rId14"/>
    <p:sldId id="292" r:id="rId15"/>
    <p:sldId id="287" r:id="rId16"/>
    <p:sldId id="321" r:id="rId17"/>
    <p:sldId id="322" r:id="rId18"/>
    <p:sldId id="324" r:id="rId19"/>
    <p:sldId id="32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/>
    <p:restoredTop sz="74658"/>
  </p:normalViewPr>
  <p:slideViewPr>
    <p:cSldViewPr>
      <p:cViewPr varScale="1">
        <p:scale>
          <a:sx n="71" d="100"/>
          <a:sy n="71" d="100"/>
        </p:scale>
        <p:origin x="77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DBF8D-1650-B04C-B754-11E6410913AC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3866-7A28-0F47-B4A3-54C18594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77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 of sequencing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34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A, C, T, 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01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Karyotype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00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DF7D0-6284-1ABC-37A4-0C69B6FB3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AB324-BF9B-ECCD-322B-7A812B89E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B1D7C-25A4-4EBD-66CE-E74BEE143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A, C, T, 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6C409-A57A-0037-0182-FCCD65871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99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DNA-RNA-Protein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94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0E219-7DC7-13DE-DC88-058A08B5F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15D826-E63F-8CF6-1ED8-FF7572944D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2200E-2F37-37E4-DEE9-15C42DEC6A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DNA-RNA-Protein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876534-8046-0241-7B39-BAB48D7A6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4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76C36-FB90-A68F-3611-195E28A61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B6678-3CB7-158C-0D0F-2BD9BB506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72D0F-80BA-A03C-452D-09806100F8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DNA-RNA-Protein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B18C8-5B2A-C8D0-AA2B-72D9EC16A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3866-7A28-0F47-B4A3-54C18594DC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15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821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485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588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091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618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821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840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679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204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443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86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D3E-4183-4889-9915-4FD3F47FD222}" type="datetimeFigureOut">
              <a:rPr lang="en-AU" smtClean="0"/>
              <a:t>28/07/2026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8943F-9D49-4B7A-B294-8FD7A66BE7E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692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68BB2-2EA5-7CEC-E749-EF17C819A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C18AB010-53D7-CA60-A557-5857AD80166C}"/>
              </a:ext>
            </a:extLst>
          </p:cNvPr>
          <p:cNvGrpSpPr/>
          <p:nvPr/>
        </p:nvGrpSpPr>
        <p:grpSpPr>
          <a:xfrm>
            <a:off x="6226392" y="5059919"/>
            <a:ext cx="2124550" cy="2124550"/>
            <a:chOff x="0" y="0"/>
            <a:chExt cx="812800" cy="812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7FC11CA-6374-26A0-12FA-BF39EEC40E5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67D55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55023A5-ED68-508C-FBB6-CD475E8FC24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8" name="AutoShape 8">
            <a:extLst>
              <a:ext uri="{FF2B5EF4-FFF2-40B4-BE49-F238E27FC236}">
                <a16:creationId xmlns:a16="http://schemas.microsoft.com/office/drawing/2014/main" id="{4C6AF5A3-4B7B-69AD-23BA-1FBAD2AB491C}"/>
              </a:ext>
            </a:extLst>
          </p:cNvPr>
          <p:cNvSpPr/>
          <p:nvPr/>
        </p:nvSpPr>
        <p:spPr>
          <a:xfrm>
            <a:off x="29239" y="5486400"/>
            <a:ext cx="4253669" cy="0"/>
          </a:xfrm>
          <a:prstGeom prst="line">
            <a:avLst/>
          </a:prstGeom>
          <a:ln w="38100" cap="flat">
            <a:solidFill>
              <a:srgbClr val="967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2DE8BE6-BC7D-5DF4-E993-006A4422CECC}"/>
              </a:ext>
            </a:extLst>
          </p:cNvPr>
          <p:cNvGrpSpPr/>
          <p:nvPr/>
        </p:nvGrpSpPr>
        <p:grpSpPr>
          <a:xfrm>
            <a:off x="394751" y="-162085"/>
            <a:ext cx="1533685" cy="1533685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F5096B1-6436-4112-403B-834D3162EF8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BC8A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EDD9AEF-8DC5-8338-D424-DFC14896DB0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10513B46-5F6B-6C16-829F-5C4B153C282F}"/>
              </a:ext>
            </a:extLst>
          </p:cNvPr>
          <p:cNvSpPr txBox="1"/>
          <p:nvPr/>
        </p:nvSpPr>
        <p:spPr>
          <a:xfrm>
            <a:off x="1311809" y="2564904"/>
            <a:ext cx="6520382" cy="2700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dirty="0">
                <a:solidFill>
                  <a:srgbClr val="271905"/>
                </a:solidFill>
                <a:latin typeface="Bodoni FLF Italics"/>
              </a:rPr>
              <a:t>Genetics of Epidermolysis Bullosa</a:t>
            </a:r>
          </a:p>
          <a:p>
            <a:pPr algn="ctr">
              <a:lnSpc>
                <a:spcPts val="4320"/>
              </a:lnSpc>
            </a:pPr>
            <a:endParaRPr lang="en-US" sz="3600" dirty="0">
              <a:solidFill>
                <a:srgbClr val="271905"/>
              </a:solidFill>
              <a:latin typeface="Bodoni FLF Italics"/>
            </a:endParaRPr>
          </a:p>
          <a:p>
            <a:pPr algn="ctr">
              <a:lnSpc>
                <a:spcPts val="4320"/>
              </a:lnSpc>
            </a:pPr>
            <a:r>
              <a:rPr lang="en-US" sz="3600" dirty="0">
                <a:solidFill>
                  <a:srgbClr val="271905"/>
                </a:solidFill>
                <a:latin typeface="Bodoni FLF Italics"/>
              </a:rPr>
              <a:t>Dr Russell Gear</a:t>
            </a:r>
          </a:p>
          <a:p>
            <a:pPr algn="ctr">
              <a:lnSpc>
                <a:spcPts val="4320"/>
              </a:lnSpc>
            </a:pPr>
            <a:r>
              <a:rPr lang="en-US" sz="3600" dirty="0" err="1">
                <a:solidFill>
                  <a:srgbClr val="271905"/>
                </a:solidFill>
                <a:latin typeface="Bodoni FLF Italics"/>
              </a:rPr>
              <a:t>russell.gear@ccdhb.org.nz</a:t>
            </a:r>
            <a:endParaRPr lang="en-US" sz="3600" dirty="0">
              <a:solidFill>
                <a:srgbClr val="271905"/>
              </a:solidFill>
              <a:latin typeface="Bodoni FLF Italics"/>
            </a:endParaRPr>
          </a:p>
          <a:p>
            <a:pPr algn="ctr">
              <a:lnSpc>
                <a:spcPts val="4320"/>
              </a:lnSpc>
            </a:pPr>
            <a:r>
              <a:rPr lang="en-US" sz="2400" dirty="0">
                <a:solidFill>
                  <a:srgbClr val="271905"/>
                </a:solidFill>
                <a:latin typeface="Bodoni FLF Italics"/>
              </a:rPr>
              <a:t>June 2026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F5A7BF-6926-8DD8-0120-8EA1FFEF2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49" y="764704"/>
            <a:ext cx="1679103" cy="170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6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D64A-12DE-AD42-6D99-1BFFD9389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enotypic Spectrum of Epidermolysis Bullosa: The Paradigm of Syndromic  versus Non-Syndromic Skin Fragility Disorders - ScienceDirect">
            <a:extLst>
              <a:ext uri="{FF2B5EF4-FFF2-40B4-BE49-F238E27FC236}">
                <a16:creationId xmlns:a16="http://schemas.microsoft.com/office/drawing/2014/main" id="{F29B2DF3-35F3-79FF-048E-2825FFCF8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0450"/>
            <a:ext cx="7620000" cy="473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02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8229-41EC-094A-B88A-07B502D21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5240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5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26804B-949C-2F4F-B017-416E6C1F0EA1}"/>
              </a:ext>
            </a:extLst>
          </p:cNvPr>
          <p:cNvSpPr txBox="1"/>
          <p:nvPr/>
        </p:nvSpPr>
        <p:spPr>
          <a:xfrm>
            <a:off x="2019603" y="2276872"/>
            <a:ext cx="51047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Accurate, Fast, Cheap</a:t>
            </a:r>
          </a:p>
        </p:txBody>
      </p:sp>
    </p:spTree>
    <p:extLst>
      <p:ext uri="{BB962C8B-B14F-4D97-AF65-F5344CB8AC3E}">
        <p14:creationId xmlns:p14="http://schemas.microsoft.com/office/powerpoint/2010/main" val="360079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F331-0D78-D1CD-CEB2-7CF72E22D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5E10B70E-9B65-DCED-D74B-BF9709783712}"/>
              </a:ext>
            </a:extLst>
          </p:cNvPr>
          <p:cNvGrpSpPr/>
          <p:nvPr/>
        </p:nvGrpSpPr>
        <p:grpSpPr>
          <a:xfrm>
            <a:off x="7721654" y="372387"/>
            <a:ext cx="1815992" cy="1815992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C92DEB9-C7AA-4396-10F2-CA53AD7D012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67D55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2AD9CF9-3AF9-7628-E458-C6C787E9EDD8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3E88E17-41D0-B9A0-1AEF-2EA24A1231BA}"/>
              </a:ext>
            </a:extLst>
          </p:cNvPr>
          <p:cNvGrpSpPr/>
          <p:nvPr/>
        </p:nvGrpSpPr>
        <p:grpSpPr>
          <a:xfrm>
            <a:off x="-99701" y="4202683"/>
            <a:ext cx="3092843" cy="3092843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75E7294-45AB-0F99-57D9-3F8F4EA2A91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BC8A"/>
            </a:solidFill>
          </p:spPr>
          <p:txBody>
            <a:bodyPr/>
            <a:lstStyle/>
            <a:p>
              <a:endParaRPr lang="en-US" sz="900" dirty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21747D8-E416-9135-D09B-36B47EDD42C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7FAEC60-498A-2746-3C40-F01DE3912BB8}"/>
              </a:ext>
            </a:extLst>
          </p:cNvPr>
          <p:cNvGrpSpPr/>
          <p:nvPr/>
        </p:nvGrpSpPr>
        <p:grpSpPr>
          <a:xfrm>
            <a:off x="5918179" y="1988840"/>
            <a:ext cx="1532401" cy="793660"/>
            <a:chOff x="0" y="0"/>
            <a:chExt cx="807191" cy="41806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1CA4EB1-A682-DF11-AF62-DC11D1425DDD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9D0C800-6861-C782-69B8-5A3882B55B01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92D66637-B0B1-A03B-807B-F4793E164ABC}"/>
              </a:ext>
            </a:extLst>
          </p:cNvPr>
          <p:cNvSpPr txBox="1"/>
          <p:nvPr/>
        </p:nvSpPr>
        <p:spPr>
          <a:xfrm>
            <a:off x="6032731" y="2232076"/>
            <a:ext cx="1303296" cy="2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Family</a:t>
            </a: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76CC0B9-9CED-D32F-B8E0-61485FB896DE}"/>
              </a:ext>
            </a:extLst>
          </p:cNvPr>
          <p:cNvGrpSpPr/>
          <p:nvPr/>
        </p:nvGrpSpPr>
        <p:grpSpPr>
          <a:xfrm>
            <a:off x="1704887" y="1988840"/>
            <a:ext cx="1532401" cy="793660"/>
            <a:chOff x="0" y="0"/>
            <a:chExt cx="807191" cy="41806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13B618D-0C46-64CA-3CD9-60A00F083278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5F6FD76-BEFF-2070-920D-E3B615160B19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6CD3D01F-CEF8-8480-68ED-3F6F08DA9859}"/>
              </a:ext>
            </a:extLst>
          </p:cNvPr>
          <p:cNvSpPr txBox="1"/>
          <p:nvPr/>
        </p:nvSpPr>
        <p:spPr>
          <a:xfrm>
            <a:off x="1831142" y="2225047"/>
            <a:ext cx="1259607" cy="2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Diagnosis</a:t>
            </a:r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id="{466A2F23-E66A-7959-EEAE-A14CCAF2EA1E}"/>
              </a:ext>
            </a:extLst>
          </p:cNvPr>
          <p:cNvGrpSpPr/>
          <p:nvPr/>
        </p:nvGrpSpPr>
        <p:grpSpPr>
          <a:xfrm>
            <a:off x="3847940" y="4293096"/>
            <a:ext cx="1532401" cy="793660"/>
            <a:chOff x="0" y="0"/>
            <a:chExt cx="807191" cy="418060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99D3612-CFB8-A944-DA79-9C6AEA998E53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8FAF201A-17F2-57D9-A304-BC1A152205EC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76500546-D173-DC2B-9BB9-8F90E7D3D70D}"/>
              </a:ext>
            </a:extLst>
          </p:cNvPr>
          <p:cNvSpPr txBox="1"/>
          <p:nvPr/>
        </p:nvSpPr>
        <p:spPr>
          <a:xfrm>
            <a:off x="4081525" y="4557778"/>
            <a:ext cx="1138175" cy="234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Prognosis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F87F3C55-FC03-A43D-6561-5278E18D8466}"/>
              </a:ext>
            </a:extLst>
          </p:cNvPr>
          <p:cNvSpPr txBox="1"/>
          <p:nvPr/>
        </p:nvSpPr>
        <p:spPr>
          <a:xfrm>
            <a:off x="2656066" y="372387"/>
            <a:ext cx="3916147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dirty="0">
                <a:solidFill>
                  <a:srgbClr val="271905"/>
                </a:solidFill>
                <a:latin typeface="Bodoni FLF Italics"/>
              </a:rPr>
              <a:t>Benefits (and Risks) </a:t>
            </a:r>
          </a:p>
          <a:p>
            <a:pPr algn="ctr">
              <a:lnSpc>
                <a:spcPts val="3840"/>
              </a:lnSpc>
            </a:pPr>
            <a:r>
              <a:rPr lang="en-US" sz="3200" dirty="0">
                <a:solidFill>
                  <a:srgbClr val="271905"/>
                </a:solidFill>
                <a:latin typeface="Bodoni FLF Italics"/>
              </a:rPr>
              <a:t>of Genetic Testing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B66C9A0-8614-E5AA-9519-6203DF763F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89" y="2223007"/>
            <a:ext cx="1679103" cy="1701294"/>
          </a:xfrm>
          <a:prstGeom prst="rect">
            <a:avLst/>
          </a:prstGeom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F05DDEF4-7286-0BCF-8D4E-3F621B58DA47}"/>
              </a:ext>
            </a:extLst>
          </p:cNvPr>
          <p:cNvGrpSpPr/>
          <p:nvPr/>
        </p:nvGrpSpPr>
        <p:grpSpPr>
          <a:xfrm>
            <a:off x="1239399" y="3212976"/>
            <a:ext cx="1532401" cy="793660"/>
            <a:chOff x="0" y="0"/>
            <a:chExt cx="807191" cy="418060"/>
          </a:xfrm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ABAC1C6F-EC91-05DC-FB75-316ED74358F8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4129B685-D186-877E-00B2-F8ABC495BFFF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D2EEDC0-6425-AA8E-FD86-16813EAD41ED}"/>
              </a:ext>
            </a:extLst>
          </p:cNvPr>
          <p:cNvSpPr txBox="1"/>
          <p:nvPr/>
        </p:nvSpPr>
        <p:spPr>
          <a:xfrm>
            <a:off x="1365654" y="3449183"/>
            <a:ext cx="1259607" cy="2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Therapy</a:t>
            </a: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470DAD2C-05C2-7C18-5F51-A2CD0628A05E}"/>
              </a:ext>
            </a:extLst>
          </p:cNvPr>
          <p:cNvGrpSpPr/>
          <p:nvPr/>
        </p:nvGrpSpPr>
        <p:grpSpPr>
          <a:xfrm>
            <a:off x="6567991" y="3140968"/>
            <a:ext cx="1532401" cy="793660"/>
            <a:chOff x="0" y="0"/>
            <a:chExt cx="807191" cy="418060"/>
          </a:xfrm>
        </p:grpSpPr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9F55D200-3CAC-C269-436B-24EB3C8713D0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7BF86786-1576-FC85-41F2-FCE6B19126D1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09136A2-CE6C-48A9-F3B4-89FBBE47A681}"/>
              </a:ext>
            </a:extLst>
          </p:cNvPr>
          <p:cNvSpPr txBox="1"/>
          <p:nvPr/>
        </p:nvSpPr>
        <p:spPr>
          <a:xfrm>
            <a:off x="6704388" y="3319571"/>
            <a:ext cx="1259607" cy="464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Natural History</a:t>
            </a:r>
          </a:p>
        </p:txBody>
      </p:sp>
      <p:sp>
        <p:nvSpPr>
          <p:cNvPr id="24" name="TextBox 30">
            <a:extLst>
              <a:ext uri="{FF2B5EF4-FFF2-40B4-BE49-F238E27FC236}">
                <a16:creationId xmlns:a16="http://schemas.microsoft.com/office/drawing/2014/main" id="{922DA11E-E0D2-4076-3016-5AA878B84EF1}"/>
              </a:ext>
            </a:extLst>
          </p:cNvPr>
          <p:cNvSpPr txBox="1"/>
          <p:nvPr/>
        </p:nvSpPr>
        <p:spPr>
          <a:xfrm>
            <a:off x="243989" y="4446978"/>
            <a:ext cx="2405464" cy="2080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Finances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Uncertainty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Incidental findings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Biological Relationships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Insurance</a:t>
            </a:r>
          </a:p>
        </p:txBody>
      </p:sp>
    </p:spTree>
    <p:extLst>
      <p:ext uri="{BB962C8B-B14F-4D97-AF65-F5344CB8AC3E}">
        <p14:creationId xmlns:p14="http://schemas.microsoft.com/office/powerpoint/2010/main" val="312029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30" grpId="0"/>
      <p:bldP spid="19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BAD39-BDAF-F5BA-39D2-F6CCE5D07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9FE14C-DEB9-D1F1-7AD2-06EF42EDC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0" y="520700"/>
            <a:ext cx="7607300" cy="58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8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5712B-B53F-97D6-356E-0BB24818B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0EF59B-2D00-9B6F-0810-203469827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546100"/>
            <a:ext cx="7581900" cy="57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6824-073A-4289-9B64-EEC2B388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5317AA-AC54-C9B7-81BC-65F45460B5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89682"/>
            <a:ext cx="7772400" cy="367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97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D75362-804C-CA4D-97D6-4507D9D0A0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08" y="260649"/>
            <a:ext cx="7710785" cy="53285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D789F9-8AF8-294D-A044-3D4A99774A9B}"/>
              </a:ext>
            </a:extLst>
          </p:cNvPr>
          <p:cNvSpPr txBox="1"/>
          <p:nvPr/>
        </p:nvSpPr>
        <p:spPr>
          <a:xfrm>
            <a:off x="592076" y="5805264"/>
            <a:ext cx="7959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“We have caught the first glimpse of our own instruction book, it will </a:t>
            </a:r>
            <a:r>
              <a:rPr lang="en-US" dirty="0" err="1"/>
              <a:t>revolutionise</a:t>
            </a:r>
            <a:r>
              <a:rPr lang="en-US" dirty="0"/>
              <a:t> the diagnosis, prevention, and treatment of most, if not all, human diseases.” </a:t>
            </a:r>
          </a:p>
          <a:p>
            <a:r>
              <a:rPr lang="en-US" dirty="0"/>
              <a:t>Bill Clinton, 2000</a:t>
            </a:r>
            <a:endParaRPr lang="en-N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02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9E6DDC-A965-F44D-A2A9-69C9A50DA6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0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7721654" y="372387"/>
            <a:ext cx="1815992" cy="1815992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67D55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99701" y="4202683"/>
            <a:ext cx="3092843" cy="309284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BC8A"/>
            </a:solidFill>
          </p:spPr>
          <p:txBody>
            <a:bodyPr/>
            <a:lstStyle/>
            <a:p>
              <a:endParaRPr lang="en-US" sz="90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18179" y="1988840"/>
            <a:ext cx="1532401" cy="793660"/>
            <a:chOff x="0" y="0"/>
            <a:chExt cx="807191" cy="41806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032731" y="2232076"/>
            <a:ext cx="1303296" cy="2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Family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704887" y="1988840"/>
            <a:ext cx="1532401" cy="793660"/>
            <a:chOff x="0" y="0"/>
            <a:chExt cx="807191" cy="4180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831142" y="2225047"/>
            <a:ext cx="1259607" cy="2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Diagnosis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3847940" y="4293096"/>
            <a:ext cx="1532401" cy="793660"/>
            <a:chOff x="0" y="0"/>
            <a:chExt cx="807191" cy="41806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4081525" y="4557778"/>
            <a:ext cx="1138175" cy="234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Prognosis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656066" y="372387"/>
            <a:ext cx="3916147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dirty="0">
                <a:solidFill>
                  <a:srgbClr val="271905"/>
                </a:solidFill>
                <a:latin typeface="Bodoni FLF Italics"/>
              </a:rPr>
              <a:t>Benefits (and Risks) </a:t>
            </a:r>
          </a:p>
          <a:p>
            <a:pPr algn="ctr">
              <a:lnSpc>
                <a:spcPts val="3840"/>
              </a:lnSpc>
            </a:pPr>
            <a:r>
              <a:rPr lang="en-US" sz="3200" dirty="0">
                <a:solidFill>
                  <a:srgbClr val="271905"/>
                </a:solidFill>
                <a:latin typeface="Bodoni FLF Italics"/>
              </a:rPr>
              <a:t>of Genetic Testing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BC62309-7E37-2F55-B387-A53F73156E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89" y="2223007"/>
            <a:ext cx="1679103" cy="1701294"/>
          </a:xfrm>
          <a:prstGeom prst="rect">
            <a:avLst/>
          </a:prstGeom>
        </p:spPr>
      </p:pic>
      <p:grpSp>
        <p:nvGrpSpPr>
          <p:cNvPr id="2" name="Group 15">
            <a:extLst>
              <a:ext uri="{FF2B5EF4-FFF2-40B4-BE49-F238E27FC236}">
                <a16:creationId xmlns:a16="http://schemas.microsoft.com/office/drawing/2014/main" id="{5068F767-1B09-F909-02FB-C2BE4AD7A00D}"/>
              </a:ext>
            </a:extLst>
          </p:cNvPr>
          <p:cNvGrpSpPr/>
          <p:nvPr/>
        </p:nvGrpSpPr>
        <p:grpSpPr>
          <a:xfrm>
            <a:off x="1239399" y="3212976"/>
            <a:ext cx="1532401" cy="793660"/>
            <a:chOff x="0" y="0"/>
            <a:chExt cx="807191" cy="418060"/>
          </a:xfrm>
        </p:grpSpPr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73E5F6A8-33F0-45A1-C616-6CE2CD4EE231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BACF70AE-6325-CB9A-0AC8-D46147E41BF2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AF21438-0BD9-57E2-D087-697E4552C4F7}"/>
              </a:ext>
            </a:extLst>
          </p:cNvPr>
          <p:cNvSpPr txBox="1"/>
          <p:nvPr/>
        </p:nvSpPr>
        <p:spPr>
          <a:xfrm>
            <a:off x="1365654" y="3449183"/>
            <a:ext cx="1259607" cy="234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Therapy</a:t>
            </a: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1EFA430D-964B-FCEE-C412-7A1E0718165F}"/>
              </a:ext>
            </a:extLst>
          </p:cNvPr>
          <p:cNvGrpSpPr/>
          <p:nvPr/>
        </p:nvGrpSpPr>
        <p:grpSpPr>
          <a:xfrm>
            <a:off x="6567991" y="3140968"/>
            <a:ext cx="1532401" cy="793660"/>
            <a:chOff x="0" y="0"/>
            <a:chExt cx="807191" cy="418060"/>
          </a:xfrm>
        </p:grpSpPr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429D56E4-F934-9156-3424-6C19AD1B7CF4}"/>
                </a:ext>
              </a:extLst>
            </p:cNvPr>
            <p:cNvSpPr/>
            <p:nvPr/>
          </p:nvSpPr>
          <p:spPr>
            <a:xfrm>
              <a:off x="0" y="0"/>
              <a:ext cx="807191" cy="418060"/>
            </a:xfrm>
            <a:custGeom>
              <a:avLst/>
              <a:gdLst/>
              <a:ahLst/>
              <a:cxnLst/>
              <a:rect l="l" t="t" r="r" b="b"/>
              <a:pathLst>
                <a:path w="807191" h="418060">
                  <a:moveTo>
                    <a:pt x="0" y="0"/>
                  </a:moveTo>
                  <a:lnTo>
                    <a:pt x="807191" y="0"/>
                  </a:lnTo>
                  <a:lnTo>
                    <a:pt x="807191" y="418060"/>
                  </a:lnTo>
                  <a:lnTo>
                    <a:pt x="0" y="418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366EA8B4-DE0A-13F0-269E-DE62F0DE0C3D}"/>
                </a:ext>
              </a:extLst>
            </p:cNvPr>
            <p:cNvSpPr txBox="1"/>
            <p:nvPr/>
          </p:nvSpPr>
          <p:spPr>
            <a:xfrm>
              <a:off x="0" y="-47625"/>
              <a:ext cx="807191" cy="46568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9386F2E-7BD5-9CD3-99B6-D513664C09E2}"/>
              </a:ext>
            </a:extLst>
          </p:cNvPr>
          <p:cNvSpPr txBox="1"/>
          <p:nvPr/>
        </p:nvSpPr>
        <p:spPr>
          <a:xfrm>
            <a:off x="6704388" y="3319571"/>
            <a:ext cx="1259607" cy="464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solidFill>
                  <a:srgbClr val="EC5D57"/>
                </a:solidFill>
                <a:latin typeface="Alice"/>
              </a:rPr>
              <a:t>Natural History</a:t>
            </a:r>
          </a:p>
        </p:txBody>
      </p:sp>
      <p:sp>
        <p:nvSpPr>
          <p:cNvPr id="24" name="TextBox 30">
            <a:extLst>
              <a:ext uri="{FF2B5EF4-FFF2-40B4-BE49-F238E27FC236}">
                <a16:creationId xmlns:a16="http://schemas.microsoft.com/office/drawing/2014/main" id="{5CB13F21-ACC9-9EEF-7FF5-25498CF51C5E}"/>
              </a:ext>
            </a:extLst>
          </p:cNvPr>
          <p:cNvSpPr txBox="1"/>
          <p:nvPr/>
        </p:nvSpPr>
        <p:spPr>
          <a:xfrm>
            <a:off x="243989" y="4446978"/>
            <a:ext cx="2405464" cy="2080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Finances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Uncertainty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Incidental findings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Biological Relationships</a:t>
            </a:r>
          </a:p>
          <a:p>
            <a:pPr algn="ctr">
              <a:lnSpc>
                <a:spcPts val="1800"/>
              </a:lnSpc>
            </a:pPr>
            <a:endParaRPr lang="en-US" dirty="0">
              <a:latin typeface="Alice"/>
            </a:endParaRPr>
          </a:p>
          <a:p>
            <a:pPr algn="ctr">
              <a:lnSpc>
                <a:spcPts val="1800"/>
              </a:lnSpc>
            </a:pPr>
            <a:r>
              <a:rPr lang="en-US" dirty="0">
                <a:latin typeface="Alice"/>
              </a:rPr>
              <a:t>Insurance</a:t>
            </a:r>
          </a:p>
        </p:txBody>
      </p:sp>
    </p:spTree>
    <p:extLst>
      <p:ext uri="{BB962C8B-B14F-4D97-AF65-F5344CB8AC3E}">
        <p14:creationId xmlns:p14="http://schemas.microsoft.com/office/powerpoint/2010/main" val="355041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30" grpId="0"/>
      <p:bldP spid="19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7558F2-112E-4E47-8744-E232AB7D0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1600200"/>
            <a:ext cx="6502400" cy="3657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5B9FD7-D78B-6648-9DF7-6DEC12555E9C}"/>
              </a:ext>
            </a:extLst>
          </p:cNvPr>
          <p:cNvSpPr txBox="1"/>
          <p:nvPr/>
        </p:nvSpPr>
        <p:spPr>
          <a:xfrm>
            <a:off x="7020272" y="5085184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 &lt;-&gt;  T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  &lt;-&gt;  G</a:t>
            </a:r>
          </a:p>
        </p:txBody>
      </p:sp>
    </p:spTree>
    <p:extLst>
      <p:ext uri="{BB962C8B-B14F-4D97-AF65-F5344CB8AC3E}">
        <p14:creationId xmlns:p14="http://schemas.microsoft.com/office/powerpoint/2010/main" val="422724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02C7553-B889-C94B-9C7F-DBCC1AE02140}"/>
              </a:ext>
            </a:extLst>
          </p:cNvPr>
          <p:cNvGrpSpPr/>
          <p:nvPr/>
        </p:nvGrpSpPr>
        <p:grpSpPr>
          <a:xfrm>
            <a:off x="205575" y="0"/>
            <a:ext cx="8732849" cy="6858000"/>
            <a:chOff x="205575" y="0"/>
            <a:chExt cx="8732849" cy="68580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0325A6F-B80B-4844-BE50-420E508F6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5575" y="0"/>
              <a:ext cx="8732849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7782FC-9BE5-8E47-892E-4AA7E7DD113F}"/>
                </a:ext>
              </a:extLst>
            </p:cNvPr>
            <p:cNvSpPr/>
            <p:nvPr/>
          </p:nvSpPr>
          <p:spPr>
            <a:xfrm>
              <a:off x="3851920" y="5980523"/>
              <a:ext cx="144016" cy="297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748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A84AD-19AB-9D89-8B8B-DD1040DBB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CCE2D6-D285-BA81-0883-6576FD749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1600200"/>
            <a:ext cx="6502400" cy="3657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631182-5E1B-DB60-7DF8-A8717DF0D36E}"/>
              </a:ext>
            </a:extLst>
          </p:cNvPr>
          <p:cNvSpPr txBox="1"/>
          <p:nvPr/>
        </p:nvSpPr>
        <p:spPr>
          <a:xfrm>
            <a:off x="7020272" y="5085184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 &lt;-&gt;  T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  &lt;-&gt;  G</a:t>
            </a:r>
          </a:p>
        </p:txBody>
      </p:sp>
    </p:spTree>
    <p:extLst>
      <p:ext uri="{BB962C8B-B14F-4D97-AF65-F5344CB8AC3E}">
        <p14:creationId xmlns:p14="http://schemas.microsoft.com/office/powerpoint/2010/main" val="3168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B6BFF7-D832-F144-A5CF-309165A2E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00" y="2584450"/>
            <a:ext cx="59182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B4811-F881-224B-3BE1-34A7C0F33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pidermolysis bullosa (EB) - Rare Awareness Rare Education Portal">
            <a:extLst>
              <a:ext uri="{FF2B5EF4-FFF2-40B4-BE49-F238E27FC236}">
                <a16:creationId xmlns:a16="http://schemas.microsoft.com/office/drawing/2014/main" id="{6F8C7F0C-5CA9-384D-580C-61D6D9010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00"/>
            <a:ext cx="9144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56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1A1EBE6DB8D4FA8293A1501FFFF08" ma:contentTypeVersion="11" ma:contentTypeDescription="Create a new document." ma:contentTypeScope="" ma:versionID="2082094b2658747a306fb299e88508cc">
  <xsd:schema xmlns:xsd="http://www.w3.org/2001/XMLSchema" xmlns:xs="http://www.w3.org/2001/XMLSchema" xmlns:p="http://schemas.microsoft.com/office/2006/metadata/properties" xmlns:ns3="12123016-37d0-4a90-b967-1c94fdbb4561" xmlns:ns4="41b70990-41e4-44e3-a6f8-7076a77bd1cb" targetNamespace="http://schemas.microsoft.com/office/2006/metadata/properties" ma:root="true" ma:fieldsID="6e01adb991272febaed8ecf266050d63" ns3:_="" ns4:_="">
    <xsd:import namespace="12123016-37d0-4a90-b967-1c94fdbb4561"/>
    <xsd:import namespace="41b70990-41e4-44e3-a6f8-7076a77bd1c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123016-37d0-4a90-b967-1c94fdbb45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70990-41e4-44e3-a6f8-7076a77bd1c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3B31AD-9ED0-44AF-9B32-EB45CA0613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123016-37d0-4a90-b967-1c94fdbb4561"/>
    <ds:schemaRef ds:uri="41b70990-41e4-44e3-a6f8-7076a77bd1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FC1829-250E-4182-825D-3C86B0498A50}">
  <ds:schemaRefs>
    <ds:schemaRef ds:uri="http://purl.org/dc/dcmitype/"/>
    <ds:schemaRef ds:uri="http://schemas.openxmlformats.org/package/2006/metadata/core-properties"/>
    <ds:schemaRef ds:uri="12123016-37d0-4a90-b967-1c94fdbb4561"/>
    <ds:schemaRef ds:uri="http://purl.org/dc/elements/1.1/"/>
    <ds:schemaRef ds:uri="http://schemas.microsoft.com/office/2006/documentManagement/types"/>
    <ds:schemaRef ds:uri="http://purl.org/dc/terms/"/>
    <ds:schemaRef ds:uri="41b70990-41e4-44e3-a6f8-7076a77bd1cb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88509D9-582C-4F8E-A520-2471FFC372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143</Words>
  <Application>Microsoft Office PowerPoint</Application>
  <PresentationFormat>On-screen Show (4:3)</PresentationFormat>
  <Paragraphs>58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Alice</vt:lpstr>
      <vt:lpstr>Arial</vt:lpstr>
      <vt:lpstr>Bodoni FLF Italics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Melbourne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Rifa Sallay</dc:creator>
  <cp:lastModifiedBy>Anna Kemble Welch</cp:lastModifiedBy>
  <cp:revision>50</cp:revision>
  <dcterms:created xsi:type="dcterms:W3CDTF">2014-03-30T23:25:01Z</dcterms:created>
  <dcterms:modified xsi:type="dcterms:W3CDTF">2026-07-28T02:51:03Z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0x0101002A81A1EBE6DB8D4FA8293A1501FFFF08</vt:lpwstr>
  </property>
</Properties>
</file>